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0B8A-6390-4E48-85ED-5572ECFC815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418E-0F7B-4972-897D-E224A15E2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gif"/><Relationship Id="rId7" Type="http://schemas.openxmlformats.org/officeDocument/2006/relationships/image" Target="../media/image67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gif"/><Relationship Id="rId7" Type="http://schemas.openxmlformats.org/officeDocument/2006/relationships/image" Target="../media/image75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gi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291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«Пальчиковые игры как средство развития речи у детей раннего  дошкольного 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00504"/>
            <a:ext cx="5887798" cy="1714512"/>
          </a:xfrm>
        </p:spPr>
        <p:txBody>
          <a:bodyPr/>
          <a:lstStyle/>
          <a:p>
            <a:r>
              <a:rPr lang="ru-RU" u="sng" dirty="0" smtClean="0"/>
              <a:t>Подготовила: Соловьёва Галина Ивановна</a:t>
            </a:r>
            <a:r>
              <a:rPr lang="ru-RU" dirty="0" smtClean="0"/>
              <a:t>,</a:t>
            </a:r>
          </a:p>
          <a:p>
            <a:r>
              <a:rPr lang="ru-RU" sz="1800" dirty="0" smtClean="0"/>
              <a:t>воспитатель МБДОУ «Детский сад № 7</a:t>
            </a:r>
          </a:p>
          <a:p>
            <a:r>
              <a:rPr lang="ru-RU" sz="1800" dirty="0" smtClean="0"/>
              <a:t>«Сказка»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2_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14818"/>
            <a:ext cx="1828793" cy="2216719"/>
          </a:xfrm>
          <a:prstGeom prst="rect">
            <a:avLst/>
          </a:prstGeom>
        </p:spPr>
      </p:pic>
      <p:pic>
        <p:nvPicPr>
          <p:cNvPr id="5" name="Рисунок 4" descr="1466156750_34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5577831"/>
            <a:ext cx="2000264" cy="128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357166"/>
            <a:ext cx="7658128" cy="596743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Картотека пальчиковых игр </a:t>
            </a:r>
          </a:p>
          <a:p>
            <a:pPr marL="514350" indent="-51435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лексическим темам.</a:t>
            </a:r>
          </a:p>
          <a:p>
            <a:pPr marL="514350" indent="-514350">
              <a:buFont typeface="+mj-lt"/>
              <a:buAutoNum type="arabicPeriod" startAt="3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428736"/>
          <a:ext cx="8572564" cy="429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784">
                <a:tc>
                  <a:txBody>
                    <a:bodyPr/>
                    <a:lstStyle/>
                    <a:p>
                      <a:r>
                        <a:rPr lang="ru-RU" dirty="0" smtClean="0"/>
                        <a:t>осень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759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«Давайте познакомимся»;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«Детский сад. Игрушки»;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«Труд взрослых «;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«Человек и осень»;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- «Овощи и фрукты»;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«Растения»;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«Домашние животные»;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«Дикие животные»;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«Домашние птицы»;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«Зимующие птицы»;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«Животные Севера»;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«День матери».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«Мир зимы»;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«Мир сказок»;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«Новый год»;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«Зима в городе»;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- «Зимние забавы»;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«Зима в лесу»;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«Зимние виды спорта»;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«Я и моя семья»;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«Мой дом»;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«Мой город»;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«День защитника отечества»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«Наши бабушки и мамы»;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«Электробытовые приборы»;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«Человек и весна»;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 «Одежда и обувь»;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«Народная культура и традиции»;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Космос»;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«Водный мир»;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«Профессии»;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«Весна»;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«Животные жарких стран»;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Насекомые»;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«Солнце, воздух и вода – наши лучшие друзья!»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-»Лето»;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«Цветы»;</a:t>
                      </a:r>
                    </a:p>
                    <a:p>
                      <a:r>
                        <a:rPr lang="ru-RU" sz="1400" baseline="0" dirty="0" smtClean="0"/>
                        <a:t>-Грибы, ягоды, фрукты»;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«Цветы»;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«Насекомые»;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«Дождь»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 descr="DSC_02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142852"/>
            <a:ext cx="1830469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2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35183">
            <a:off x="7111297" y="199813"/>
            <a:ext cx="1587048" cy="102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db909d711a403130c5be4f37815f5f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5786454"/>
            <a:ext cx="1143008" cy="889006"/>
          </a:xfrm>
          <a:prstGeom prst="rect">
            <a:avLst/>
          </a:prstGeom>
        </p:spPr>
      </p:pic>
      <p:pic>
        <p:nvPicPr>
          <p:cNvPr id="9" name="Рисунок 8" descr="75014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3714752"/>
            <a:ext cx="2091130" cy="1619238"/>
          </a:xfrm>
          <a:prstGeom prst="rect">
            <a:avLst/>
          </a:prstGeom>
        </p:spPr>
      </p:pic>
      <p:pic>
        <p:nvPicPr>
          <p:cNvPr id="10" name="Рисунок 9" descr="592199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357826"/>
            <a:ext cx="1205545" cy="1304917"/>
          </a:xfrm>
          <a:prstGeom prst="rect">
            <a:avLst/>
          </a:prstGeom>
        </p:spPr>
      </p:pic>
      <p:pic>
        <p:nvPicPr>
          <p:cNvPr id="11" name="Рисунок 10" descr="mini_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488" y="5000636"/>
            <a:ext cx="1214446" cy="1659737"/>
          </a:xfrm>
          <a:prstGeom prst="rect">
            <a:avLst/>
          </a:prstGeom>
        </p:spPr>
      </p:pic>
      <p:pic>
        <p:nvPicPr>
          <p:cNvPr id="12" name="Рисунок 11" descr="f4374821b592274943b64231cb94a99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5389371"/>
            <a:ext cx="1571636" cy="137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2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79435">
            <a:off x="6321889" y="4732262"/>
            <a:ext cx="2518471" cy="1686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02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4705">
            <a:off x="5434889" y="403013"/>
            <a:ext cx="1919928" cy="1279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14800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Шаблоны для рисования пальчиками;</a:t>
            </a:r>
          </a:p>
          <a:p>
            <a:r>
              <a:rPr lang="ru-RU" dirty="0" smtClean="0"/>
              <a:t>Картотека пальчиковых игр в схемах;</a:t>
            </a:r>
          </a:p>
          <a:p>
            <a:r>
              <a:rPr lang="ru-RU" dirty="0" smtClean="0"/>
              <a:t>Атрибуты для пальчиковых игр;</a:t>
            </a:r>
          </a:p>
          <a:p>
            <a:r>
              <a:rPr lang="ru-RU" dirty="0" smtClean="0"/>
              <a:t>Пальчиковый театр;</a:t>
            </a:r>
          </a:p>
          <a:p>
            <a:r>
              <a:rPr lang="ru-RU" dirty="0" smtClean="0"/>
              <a:t>Шнуровки.</a:t>
            </a:r>
            <a:endParaRPr lang="ru-RU" dirty="0"/>
          </a:p>
        </p:txBody>
      </p:sp>
      <p:pic>
        <p:nvPicPr>
          <p:cNvPr id="4" name="Рисунок 3" descr="DSC_02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285728"/>
            <a:ext cx="1443775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02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570" y="3357562"/>
            <a:ext cx="1902167" cy="175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25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30" y="1785926"/>
            <a:ext cx="164592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_024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3929066"/>
            <a:ext cx="2357454" cy="143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01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4429132"/>
            <a:ext cx="25003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other (2078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5643578"/>
            <a:ext cx="1085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8090"/>
            <a:ext cx="2571767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«Улитка»</a:t>
            </a:r>
            <a:endParaRPr lang="ru-RU" b="1" dirty="0"/>
          </a:p>
        </p:txBody>
      </p:sp>
      <p:pic>
        <p:nvPicPr>
          <p:cNvPr id="4" name="Содержимое 3" descr="jivotniea-38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0"/>
            <a:ext cx="1143008" cy="571504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571743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1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785794"/>
            <a:ext cx="1357321" cy="1658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1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2786058"/>
            <a:ext cx="169466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3" y="235743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1.Улитка, улитка,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28625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2.покажи</a:t>
            </a:r>
          </a:p>
        </p:txBody>
      </p:sp>
      <p:pic>
        <p:nvPicPr>
          <p:cNvPr id="12" name="Рисунок 11" descr="DSC_01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3" y="4643446"/>
            <a:ext cx="1152861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285852" y="635795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3.рога</a:t>
            </a:r>
          </a:p>
        </p:txBody>
      </p:sp>
      <p:pic>
        <p:nvPicPr>
          <p:cNvPr id="15" name="Рисунок 14" descr="DSC_013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67" y="857232"/>
            <a:ext cx="1508771" cy="16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3071802" y="250030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4.Дам кусок пирога</a:t>
            </a:r>
          </a:p>
        </p:txBody>
      </p:sp>
      <p:pic>
        <p:nvPicPr>
          <p:cNvPr id="17" name="Рисунок 16" descr="DSC_013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9396" y="2857496"/>
            <a:ext cx="152747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714744" y="442913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5.пышки</a:t>
            </a:r>
          </a:p>
        </p:txBody>
      </p:sp>
      <p:pic>
        <p:nvPicPr>
          <p:cNvPr id="19" name="Рисунок 18" descr="DSC_013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4857760"/>
            <a:ext cx="1143008" cy="163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3786182" y="6429396"/>
            <a:ext cx="1452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6.ватрушки</a:t>
            </a:r>
          </a:p>
        </p:txBody>
      </p:sp>
      <p:pic>
        <p:nvPicPr>
          <p:cNvPr id="21" name="Рисунок 20" descr="DSC_0139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6780" y="357166"/>
            <a:ext cx="1411951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DSC_014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9044" y="2571745"/>
            <a:ext cx="187493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DSC_014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9344" y="4572008"/>
            <a:ext cx="143896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6072198" y="2143116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7.Сдобные лепешки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421481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8.покажи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631080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9.рожки.</a:t>
            </a:r>
          </a:p>
        </p:txBody>
      </p:sp>
      <p:pic>
        <p:nvPicPr>
          <p:cNvPr id="27" name="Рисунок 26" descr="jivotniea-38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-142900"/>
            <a:ext cx="1214446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0c6cfb0c7b92db832d988b5da63d3.gif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8" b="18318"/>
          <a:stretch>
            <a:fillRect/>
          </a:stretch>
        </p:blipFill>
        <p:spPr>
          <a:xfrm rot="420000">
            <a:off x="2003364" y="303729"/>
            <a:ext cx="1548430" cy="1318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7"/>
            <a:ext cx="2536728" cy="42862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«Олень»</a:t>
            </a:r>
            <a:endParaRPr lang="ru-RU" sz="40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1571613"/>
            <a:ext cx="2928958" cy="2786082"/>
          </a:xfrm>
        </p:spPr>
        <p:txBody>
          <a:bodyPr/>
          <a:lstStyle/>
          <a:p>
            <a:r>
              <a:rPr lang="ru-RU" sz="1800" dirty="0" smtClean="0"/>
              <a:t>У оленя дом большой,</a:t>
            </a:r>
          </a:p>
          <a:p>
            <a:r>
              <a:rPr lang="ru-RU" sz="1800" dirty="0" smtClean="0"/>
              <a:t>Он глядит в свое окошко.</a:t>
            </a:r>
          </a:p>
          <a:p>
            <a:r>
              <a:rPr lang="ru-RU" sz="1800" dirty="0" smtClean="0"/>
              <a:t>Мимо заяц пробегал,</a:t>
            </a:r>
          </a:p>
          <a:p>
            <a:r>
              <a:rPr lang="ru-RU" sz="1800" dirty="0" smtClean="0"/>
              <a:t>В дверь ему стучал.</a:t>
            </a:r>
          </a:p>
          <a:p>
            <a:r>
              <a:rPr lang="ru-RU" sz="1800" dirty="0" smtClean="0"/>
              <a:t>«Тук-тук, дверь открой!</a:t>
            </a:r>
          </a:p>
          <a:p>
            <a:r>
              <a:rPr lang="ru-RU" sz="1800" dirty="0" smtClean="0"/>
              <a:t>Там в лесу охотник злой!»</a:t>
            </a:r>
          </a:p>
          <a:p>
            <a:r>
              <a:rPr lang="ru-RU" sz="1800" dirty="0" smtClean="0"/>
              <a:t>«Зайка, зайка, забегай,</a:t>
            </a:r>
          </a:p>
          <a:p>
            <a:r>
              <a:rPr lang="ru-RU" sz="1800" dirty="0" smtClean="0"/>
              <a:t>Лапу мне давай!»</a:t>
            </a:r>
          </a:p>
          <a:p>
            <a:endParaRPr lang="ru-RU" dirty="0"/>
          </a:p>
        </p:txBody>
      </p:sp>
      <p:pic>
        <p:nvPicPr>
          <p:cNvPr id="5" name="Рисунок 4" descr="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534" y="5715016"/>
            <a:ext cx="1826561" cy="952501"/>
          </a:xfrm>
          <a:prstGeom prst="rect">
            <a:avLst/>
          </a:prstGeom>
        </p:spPr>
      </p:pic>
      <p:pic>
        <p:nvPicPr>
          <p:cNvPr id="6" name="Рисунок 5" descr="DSC_01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3306" y="212454"/>
            <a:ext cx="2286016" cy="198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1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2428868"/>
            <a:ext cx="2610882" cy="189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_014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4572008"/>
            <a:ext cx="2648542" cy="189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15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0" y="4500570"/>
            <a:ext cx="2791765" cy="211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_015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50" y="785794"/>
            <a:ext cx="2357454" cy="195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_015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1731" y="3286124"/>
            <a:ext cx="254628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786182" y="164305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3786191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2.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85789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3.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214311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46434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6.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500063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7"/>
            <a:ext cx="5000660" cy="500065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«Надувала кошка шар»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828785"/>
            <a:ext cx="3143272" cy="138603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Надувала кошка шар,</a:t>
            </a:r>
          </a:p>
          <a:p>
            <a:r>
              <a:rPr lang="ru-RU" sz="1800" b="1" dirty="0" smtClean="0"/>
              <a:t>А котенок ей мешал.</a:t>
            </a:r>
          </a:p>
          <a:p>
            <a:r>
              <a:rPr lang="ru-RU" sz="1800" b="1" dirty="0" smtClean="0"/>
              <a:t>Подошел и лапкой – топ!</a:t>
            </a:r>
          </a:p>
          <a:p>
            <a:r>
              <a:rPr lang="ru-RU" sz="1800" b="1" dirty="0" smtClean="0"/>
              <a:t>А у кошки шарик – ХЛОП!</a:t>
            </a:r>
            <a:endParaRPr lang="ru-RU" sz="1800" b="1" dirty="0"/>
          </a:p>
        </p:txBody>
      </p:sp>
      <p:pic>
        <p:nvPicPr>
          <p:cNvPr id="5" name="Рисунок 4" descr="15464388.gif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28" b="17328"/>
          <a:stretch>
            <a:fillRect/>
          </a:stretch>
        </p:blipFill>
        <p:spPr>
          <a:xfrm rot="420000">
            <a:off x="7434218" y="237073"/>
            <a:ext cx="1631224" cy="1388963"/>
          </a:xfrm>
        </p:spPr>
      </p:pic>
      <p:pic>
        <p:nvPicPr>
          <p:cNvPr id="6" name="Рисунок 5" descr="52893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127435"/>
            <a:ext cx="2143140" cy="2730566"/>
          </a:xfrm>
          <a:prstGeom prst="rect">
            <a:avLst/>
          </a:prstGeom>
        </p:spPr>
      </p:pic>
      <p:pic>
        <p:nvPicPr>
          <p:cNvPr id="7" name="Рисунок 6" descr="DSC_01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1034263"/>
            <a:ext cx="2357454" cy="179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1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1000108"/>
            <a:ext cx="2214578" cy="2345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_014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36" y="1857364"/>
            <a:ext cx="2450917" cy="20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14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4214818"/>
            <a:ext cx="2000264" cy="2256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_014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16" y="4143380"/>
            <a:ext cx="2786082" cy="184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003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428992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35756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55007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585789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5"/>
            <a:ext cx="5715040" cy="64294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«МЫ ВО ДВОР ПОШЛИ ГУЛЯТЬ»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828784"/>
            <a:ext cx="3357586" cy="295766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Раз, два, три, четыре, пять</a:t>
            </a:r>
          </a:p>
          <a:p>
            <a:r>
              <a:rPr lang="ru-RU" sz="1600" b="1" dirty="0" smtClean="0"/>
              <a:t>Мы во двор пошли гулять.</a:t>
            </a:r>
          </a:p>
          <a:p>
            <a:r>
              <a:rPr lang="ru-RU" sz="1600" b="1" dirty="0" smtClean="0"/>
              <a:t>Бабу снежную лепили,</a:t>
            </a:r>
          </a:p>
          <a:p>
            <a:r>
              <a:rPr lang="ru-RU" sz="1600" b="1" dirty="0" smtClean="0"/>
              <a:t>Птичек крошками кормили,</a:t>
            </a:r>
          </a:p>
          <a:p>
            <a:r>
              <a:rPr lang="ru-RU" sz="1600" b="1" dirty="0" smtClean="0"/>
              <a:t>Весело с горы катались, </a:t>
            </a:r>
          </a:p>
          <a:p>
            <a:r>
              <a:rPr lang="ru-RU" sz="1600" b="1" dirty="0" smtClean="0"/>
              <a:t>А потом в снегу валялись.</a:t>
            </a:r>
          </a:p>
          <a:p>
            <a:r>
              <a:rPr lang="ru-RU" sz="1600" b="1" dirty="0" smtClean="0"/>
              <a:t>Все в снегу домой пришли,</a:t>
            </a:r>
          </a:p>
          <a:p>
            <a:r>
              <a:rPr lang="ru-RU" sz="1600" b="1" dirty="0" smtClean="0"/>
              <a:t>Съели суп и спать легли.</a:t>
            </a:r>
            <a:endParaRPr lang="ru-RU" sz="1600" b="1" dirty="0"/>
          </a:p>
        </p:txBody>
      </p:sp>
      <p:pic>
        <p:nvPicPr>
          <p:cNvPr id="5" name="Рисунок 4" descr="baddb32e631d.gif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1" b="2921"/>
          <a:stretch>
            <a:fillRect/>
          </a:stretch>
        </p:blipFill>
        <p:spPr>
          <a:xfrm rot="420000">
            <a:off x="7570702" y="314541"/>
            <a:ext cx="1286854" cy="1615552"/>
          </a:xfrm>
        </p:spPr>
      </p:pic>
      <p:pic>
        <p:nvPicPr>
          <p:cNvPr id="6" name="Рисунок 5" descr="DSC_00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142984"/>
            <a:ext cx="2367224" cy="161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0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16" y="1111774"/>
            <a:ext cx="2071702" cy="165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0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1928802"/>
            <a:ext cx="2286016" cy="1552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_00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3306" y="3571876"/>
            <a:ext cx="2474365" cy="147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_002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50" y="3714752"/>
            <a:ext cx="2408446" cy="140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_002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5" y="5143512"/>
            <a:ext cx="2071702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_002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5143512"/>
            <a:ext cx="2071702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02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5357826"/>
            <a:ext cx="1916501" cy="133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_0029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16" y="5357826"/>
            <a:ext cx="2100813" cy="133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305800" cy="10001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 descr="liniia-7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786190"/>
            <a:ext cx="2531166" cy="2609855"/>
          </a:xfrm>
          <a:prstGeom prst="rect">
            <a:avLst/>
          </a:prstGeom>
        </p:spPr>
      </p:pic>
      <p:pic>
        <p:nvPicPr>
          <p:cNvPr id="7" name="Рисунок 6" descr="080511_0650_refreshing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714752"/>
            <a:ext cx="2500330" cy="2500330"/>
          </a:xfrm>
          <a:prstGeom prst="rect">
            <a:avLst/>
          </a:prstGeom>
        </p:spPr>
      </p:pic>
      <p:pic>
        <p:nvPicPr>
          <p:cNvPr id="8" name="Рисунок 7" descr="Пальчик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286124"/>
            <a:ext cx="3032124" cy="3032124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57166"/>
            <a:ext cx="3500462" cy="196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42918"/>
            <a:ext cx="6257940" cy="142876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>«Ум ребенка находится на кончиках его пальцев».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i="1" dirty="0" smtClean="0"/>
              <a:t> В.А. Сухомлинский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Пальчиковые игры</a:t>
            </a:r>
            <a:r>
              <a:rPr lang="ru-RU" sz="2000" dirty="0" smtClean="0"/>
              <a:t> — это общепринятое название занятий на развитие </a:t>
            </a:r>
          </a:p>
          <a:p>
            <a:pPr>
              <a:buNone/>
            </a:pPr>
            <a:r>
              <a:rPr lang="ru-RU" sz="2000" dirty="0" smtClean="0"/>
              <a:t>      мелкой моторики у детей.</a:t>
            </a:r>
          </a:p>
          <a:p>
            <a:endParaRPr lang="ru-RU" sz="2000" dirty="0" smtClean="0"/>
          </a:p>
          <a:p>
            <a:r>
              <a:rPr lang="ru-RU" sz="2000" dirty="0" smtClean="0"/>
              <a:t>Как правило, пальчиковые игры сопровождаются рифмованными историями или сказками, чтобы занятие было интересно ребёнку.</a:t>
            </a:r>
          </a:p>
          <a:p>
            <a:endParaRPr lang="ru-RU" sz="2000" dirty="0" smtClean="0"/>
          </a:p>
          <a:p>
            <a:r>
              <a:rPr lang="ru-RU" sz="2000" dirty="0" smtClean="0"/>
              <a:t>Связь пальцевой моторики и речевой функции была подтверждена исследователями Института физиологии детей и подростков.</a:t>
            </a:r>
            <a:endParaRPr lang="ru-RU" sz="2000" dirty="0"/>
          </a:p>
        </p:txBody>
      </p:sp>
      <p:pic>
        <p:nvPicPr>
          <p:cNvPr id="4" name="Рисунок 3" descr="359fc01387a9dbaf77121811e2f674d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42852"/>
            <a:ext cx="1928826" cy="2455702"/>
          </a:xfrm>
          <a:prstGeom prst="rect">
            <a:avLst/>
          </a:prstGeom>
        </p:spPr>
      </p:pic>
      <p:pic>
        <p:nvPicPr>
          <p:cNvPr id="5" name="Рисунок 4" descr="brati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3702" y="2143116"/>
            <a:ext cx="2143140" cy="1847850"/>
          </a:xfrm>
          <a:prstGeom prst="rect">
            <a:avLst/>
          </a:prstGeom>
        </p:spPr>
      </p:pic>
      <p:pic>
        <p:nvPicPr>
          <p:cNvPr id="6" name="Рисунок 5" descr="0_62033_3e110352_X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81" y="1381970"/>
            <a:ext cx="1352565" cy="1475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9713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5500702"/>
            <a:ext cx="2571768" cy="1207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Значение пальчиковых игр: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 игры развивают мелкую моторику, что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стимулирует развитие речевых центров. Развитие мелкой моторики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готовит руки ребёнка к разнообразным действиям в будущем: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рисованию, письму, различным манипуляциям с предметами и т. д.</a:t>
            </a:r>
          </a:p>
          <a:p>
            <a:pPr marL="180975" indent="-180975">
              <a:spcBef>
                <a:spcPts val="0"/>
              </a:spcBef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 пальчиковыми играми способствуют расширению словарного </a:t>
            </a:r>
          </a:p>
          <a:p>
            <a:pPr marL="180975" indent="-1809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запаса, а если стихотворение не проговаривать, а напевать — то и музыкального слуха.</a:t>
            </a:r>
          </a:p>
          <a:p>
            <a:pPr marL="180975" indent="-180975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 пальчиковыми играми помогают достичь тесного контакта, в </a:t>
            </a:r>
          </a:p>
          <a:p>
            <a:pPr marL="180975" indent="-1809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том числе и тактильного, между взрослым и ребёнком, что </a:t>
            </a:r>
          </a:p>
          <a:p>
            <a:pPr marL="180975" indent="-1809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 сказывается на дальнейших отношениях между ними и, наконец, такие занятия, как правило, очень нравятся малышам.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45a8a9e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428604"/>
            <a:ext cx="2357454" cy="1571636"/>
          </a:xfrm>
          <a:prstGeom prst="rect">
            <a:avLst/>
          </a:prstGeom>
        </p:spPr>
      </p:pic>
      <p:pic>
        <p:nvPicPr>
          <p:cNvPr id="6" name="Рисунок 5" descr="b6e0251498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5" y="5429264"/>
            <a:ext cx="1235450" cy="126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Развитие тонких движений пальцев рук, развитие речи детей раннего 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10000"/>
          </a:bodyPr>
          <a:lstStyle/>
          <a:p>
            <a:pPr marL="514350" indent="-514350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мелкую мускулатуру пальцев руки, точную координацию движений.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зрительно–двигательную координацию и ориентировку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микропространстве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умение детей учитывать сенсорные свойства предметов в различных видах деятельности: пальчиковые игры с предметами, изобразительной, конструктивной.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умение подражать взрослому, понимать смысл речи.</a:t>
            </a:r>
          </a:p>
          <a:p>
            <a:pPr marL="514350" indent="-51435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произвольное внимание, зрительную память, аналитическое восприятие речи.</a:t>
            </a:r>
          </a:p>
          <a:p>
            <a:endParaRPr lang="ru-RU" dirty="0"/>
          </a:p>
        </p:txBody>
      </p:sp>
      <p:pic>
        <p:nvPicPr>
          <p:cNvPr id="4" name="Рисунок 3" descr="efaa2374e3b73d1d80ae2ae6ca4f0a0b07485b22_5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153" y="785794"/>
            <a:ext cx="2149979" cy="1809746"/>
          </a:xfrm>
          <a:prstGeom prst="rect">
            <a:avLst/>
          </a:prstGeom>
        </p:spPr>
      </p:pic>
      <p:pic>
        <p:nvPicPr>
          <p:cNvPr id="5" name="Рисунок 4" descr="5536641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786454"/>
            <a:ext cx="262891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26" y="4643446"/>
            <a:ext cx="1000132" cy="1631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614866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пальчиковых игр: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857250"/>
            <a:ext cx="3824318" cy="5786438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i="1" dirty="0" smtClean="0"/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гры-манипуляции</a:t>
            </a:r>
          </a:p>
          <a:p>
            <a:pPr>
              <a:buNone/>
            </a:pPr>
            <a:r>
              <a:rPr lang="ru-RU" dirty="0" smtClean="0"/>
              <a:t>развивают воображение, </a:t>
            </a:r>
          </a:p>
          <a:p>
            <a:pPr>
              <a:buNone/>
            </a:pPr>
            <a:r>
              <a:rPr lang="ru-RU" dirty="0" smtClean="0"/>
              <a:t>когда ребенок в каждом</a:t>
            </a:r>
          </a:p>
          <a:p>
            <a:pPr>
              <a:buNone/>
            </a:pPr>
            <a:r>
              <a:rPr lang="ru-RU" dirty="0" smtClean="0"/>
              <a:t> пальчике видит </a:t>
            </a:r>
          </a:p>
          <a:p>
            <a:pPr>
              <a:buNone/>
            </a:pPr>
            <a:r>
              <a:rPr lang="ru-RU" dirty="0" smtClean="0"/>
              <a:t>определенный образ.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2900" b="1" i="1" dirty="0" smtClean="0"/>
              <a:t>Сюжетные пальчиковые упражнения</a:t>
            </a:r>
            <a:endParaRPr lang="ru-RU" sz="2900" b="1" dirty="0" smtClean="0"/>
          </a:p>
          <a:p>
            <a:pPr>
              <a:buNone/>
            </a:pPr>
            <a:r>
              <a:rPr lang="ru-RU" dirty="0" smtClean="0"/>
              <a:t>Позволяют детям изображать предметы мебели</a:t>
            </a:r>
          </a:p>
          <a:p>
            <a:pPr>
              <a:buNone/>
            </a:pPr>
            <a:r>
              <a:rPr lang="ru-RU" dirty="0" smtClean="0"/>
              <a:t> и транспорта,</a:t>
            </a:r>
          </a:p>
          <a:p>
            <a:pPr>
              <a:buNone/>
            </a:pPr>
            <a:r>
              <a:rPr lang="ru-RU" dirty="0" smtClean="0"/>
              <a:t> птиц, домашних и диких </a:t>
            </a:r>
          </a:p>
          <a:p>
            <a:pPr>
              <a:buNone/>
            </a:pPr>
            <a:r>
              <a:rPr lang="ru-RU" dirty="0" smtClean="0"/>
              <a:t>животных,</a:t>
            </a:r>
          </a:p>
          <a:p>
            <a:pPr>
              <a:buNone/>
            </a:pPr>
            <a:r>
              <a:rPr lang="ru-RU" dirty="0" smtClean="0"/>
              <a:t> деревья, насекомых.</a:t>
            </a:r>
          </a:p>
          <a:p>
            <a:pPr>
              <a:buNone/>
            </a:pPr>
            <a:endParaRPr lang="ru-RU" dirty="0" smtClean="0"/>
          </a:p>
          <a:p>
            <a:pPr marL="273050" indent="-273050"/>
            <a:r>
              <a:rPr lang="ru-RU" b="1" i="1" dirty="0" smtClean="0"/>
              <a:t>Пальчиковые </a:t>
            </a:r>
          </a:p>
          <a:p>
            <a:pPr marL="273050" indent="-273050"/>
            <a:r>
              <a:rPr lang="ru-RU" b="1" i="1" dirty="0" smtClean="0"/>
              <a:t>упражнения </a:t>
            </a:r>
            <a:r>
              <a:rPr lang="ru-RU" b="1" i="1" dirty="0" err="1" smtClean="0"/>
              <a:t>кинезиологические</a:t>
            </a:r>
            <a:r>
              <a:rPr lang="ru-RU" b="1" i="1" dirty="0" smtClean="0"/>
              <a:t> </a:t>
            </a:r>
            <a:r>
              <a:rPr lang="ru-RU" dirty="0" smtClean="0"/>
              <a:t>(гимнастика мозга)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357188"/>
            <a:ext cx="4038600" cy="5997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b="1" i="1" dirty="0" smtClean="0"/>
              <a:t>Пальчиковые игры, включающие </a:t>
            </a:r>
            <a:r>
              <a:rPr lang="ru-RU" sz="2200" b="1" i="1" dirty="0" err="1" smtClean="0"/>
              <a:t>самомассаж</a:t>
            </a:r>
            <a:r>
              <a:rPr lang="ru-RU" sz="2200" b="1" i="1" dirty="0" smtClean="0"/>
              <a:t> пальцев и кистей рук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Здесь применяются традиционные массажные движения - растирание, 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разминание, 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пощипывание,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/>
              <a:t> надавливание.</a:t>
            </a:r>
          </a:p>
          <a:p>
            <a:pPr>
              <a:buNone/>
            </a:pPr>
            <a:endParaRPr lang="ru-RU" sz="2200" b="1" dirty="0" smtClean="0"/>
          </a:p>
          <a:p>
            <a:r>
              <a:rPr lang="ru-RU" b="1" i="1" dirty="0" smtClean="0"/>
              <a:t>Театр в руке</a:t>
            </a:r>
            <a:endParaRPr lang="ru-RU" b="1" dirty="0" smtClean="0"/>
          </a:p>
          <a:p>
            <a:pPr marL="895350" indent="-895350">
              <a:buNone/>
            </a:pPr>
            <a:r>
              <a:rPr lang="ru-RU" dirty="0" smtClean="0"/>
              <a:t> </a:t>
            </a:r>
            <a:r>
              <a:rPr lang="ru-RU" sz="1800" dirty="0" smtClean="0"/>
              <a:t>Развивают память и внимание, повышают общий тонус, снимают эмоциональное напряжение.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f8a66cf991ce7ad347ef692e355f9f5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214686"/>
            <a:ext cx="1541222" cy="1037756"/>
          </a:xfrm>
          <a:prstGeom prst="rect">
            <a:avLst/>
          </a:prstGeom>
        </p:spPr>
      </p:pic>
      <p:pic>
        <p:nvPicPr>
          <p:cNvPr id="7" name="Рисунок 6" descr="0008-020-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1214422"/>
            <a:ext cx="1340262" cy="1197300"/>
          </a:xfrm>
          <a:prstGeom prst="rect">
            <a:avLst/>
          </a:prstGeom>
        </p:spPr>
      </p:pic>
      <p:pic>
        <p:nvPicPr>
          <p:cNvPr id="9" name="Рисунок 8" descr="DSC_018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8082" y="2285992"/>
            <a:ext cx="1214414" cy="1504831"/>
          </a:xfrm>
          <a:prstGeom prst="rect">
            <a:avLst/>
          </a:prstGeom>
        </p:spPr>
      </p:pic>
      <p:pic>
        <p:nvPicPr>
          <p:cNvPr id="10" name="Рисунок 9" descr="DSC_003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929198"/>
            <a:ext cx="1357322" cy="1357322"/>
          </a:xfrm>
          <a:prstGeom prst="rect">
            <a:avLst/>
          </a:prstGeom>
        </p:spPr>
      </p:pic>
      <p:pic>
        <p:nvPicPr>
          <p:cNvPr id="11" name="Рисунок 10" descr="1419855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5262425"/>
            <a:ext cx="1952627" cy="15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N55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46" y="4714884"/>
            <a:ext cx="12334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пальчиковых игр в период адаптации детей раннего возраста к условиям дошкольного учреждения.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500174"/>
            <a:ext cx="5786478" cy="30003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Пальчиковые игры позволяют наладить доверительные отношения между взрослым и ребенком;</a:t>
            </a:r>
          </a:p>
          <a:p>
            <a:r>
              <a:rPr lang="ru-RU" sz="2000" dirty="0" smtClean="0"/>
              <a:t>Помогают  детям преодолеть стрессовые ситуации, связанные с протеканием процесса адаптации;</a:t>
            </a:r>
          </a:p>
          <a:p>
            <a:r>
              <a:rPr lang="ru-RU" sz="2000" dirty="0" smtClean="0"/>
              <a:t>Пальчиковые игры дарят малышам минуты радости,  </a:t>
            </a:r>
            <a:r>
              <a:rPr lang="ru-RU" sz="2000" dirty="0" err="1" smtClean="0"/>
              <a:t>вызвают</a:t>
            </a:r>
            <a:r>
              <a:rPr lang="ru-RU" sz="2000" dirty="0" smtClean="0"/>
              <a:t> у них  положительное отношение к детскому саду.</a:t>
            </a:r>
            <a:endParaRPr lang="ru-RU" sz="2000" dirty="0"/>
          </a:p>
        </p:txBody>
      </p:sp>
      <p:pic>
        <p:nvPicPr>
          <p:cNvPr id="4" name="Рисунок 3" descr="DSC_02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214422"/>
            <a:ext cx="2783718" cy="190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01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429000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f8f841445adf8ccb1b2e3c88ec79e6d 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7881">
            <a:off x="2817536" y="4582984"/>
            <a:ext cx="2886152" cy="2016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24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4929198"/>
            <a:ext cx="1216121" cy="175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557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54" y="4143380"/>
            <a:ext cx="2088254" cy="166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N558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80" y="5000636"/>
            <a:ext cx="1071570" cy="174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ute5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5643578"/>
            <a:ext cx="10953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21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55" y="714356"/>
            <a:ext cx="2369945" cy="1747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692948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разучивания пальчиковых игр.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10178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Этапы разучивания игр: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Взрослый сначала показывает игру малышу сам.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Взрослый показывает игру, манипулируя пальцами и ручкой ребёнка.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Взрослый и ребёнок выполняют движения одновременно,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взрослый проговаривает текст.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Ребёнок выполняет движения с необходимой помощью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взрослого, который произносит текст.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Ребёнок выполняет движения и проговаривает текст, а взрослый подсказывает и помогает.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Не проводите игру холодными руками. Руки можно согреть в тёплой воде или растерев ладони.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Если в новой игре имеются не знакомые малышам персонажи или понятия, сначала расскажите о них, используя картинки или игрушки.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Пальчиковые игры с детьми до 1.5 лет проводите как показ или как пассивную гимнастику руки и пальцев ребёнка.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Детям старше 1.5 лет можно время от времени предлагать выполнить движения вместе.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Если сюжет игры позволяет, можно «бегать» пальчиками по руке или спине ребёнка, щекотать, гладить и др.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Используйте максимально выразительную мимику.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Делайте в подходящих местах паузы, говорите то тише, то громче, определите, где можно говорить очень медленно, повторяйте, где возможно, движения без текста.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Выбрав две-три игры, постепенно заменяйте их новыми.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Проводите занятия весело, «не замечайте», если малыш на первых порах </a:t>
            </a:r>
          </a:p>
          <a:p>
            <a:pPr marL="273050" indent="88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делает что-то неправильно, поощряйте успехи.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a1f33_808c5d1c_or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5265954"/>
            <a:ext cx="1714512" cy="159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2254" cy="143902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значит "наколенная книга"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колени,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книга).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тематическая или интерактивная папка, то есть самодельная бумажная книжка с кармашками, дверками, окошками, подвижными деталями, которая содержит весь накопленный материал по теме.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682426">
            <a:off x="465493" y="2838327"/>
            <a:ext cx="2661105" cy="161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02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3327" y="3635094"/>
            <a:ext cx="2011669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faa2374e3b73d1d80ae2ae6ca4f0a0b07485b22_5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84" y="357166"/>
            <a:ext cx="2286016" cy="1924256"/>
          </a:xfrm>
          <a:prstGeom prst="rect">
            <a:avLst/>
          </a:prstGeom>
        </p:spPr>
      </p:pic>
      <p:pic>
        <p:nvPicPr>
          <p:cNvPr id="9" name="Рисунок 8" descr="0_a1f33_808c5d1c_or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934277"/>
            <a:ext cx="2071702" cy="1923723"/>
          </a:xfrm>
          <a:prstGeom prst="rect">
            <a:avLst/>
          </a:prstGeom>
        </p:spPr>
      </p:pic>
      <p:pic>
        <p:nvPicPr>
          <p:cNvPr id="10" name="Рисунок 9" descr="DSC_026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07260">
            <a:off x="6242371" y="2988663"/>
            <a:ext cx="1916509" cy="133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42392" cy="845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2400288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043494" cy="539593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Теоретический материал о пальчиковых играх.</a:t>
            </a:r>
          </a:p>
          <a:p>
            <a:pPr marL="514350" indent="-51435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«Пальчиковые игры как средство развития речи у детей раннего и младшего дошкольного возраста».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родителей.</a:t>
            </a:r>
          </a:p>
          <a:p>
            <a:pPr marL="514350" indent="-5143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пользе занятий пальчиковой гимнастикой с детьми раннего и младшего дошкольного возраста»;</a:t>
            </a:r>
          </a:p>
          <a:p>
            <a:pPr marL="514350" indent="-5143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Упражнения на развитие мелкой моторики рук для детей раннего и младшего дошкольного возраста»</a:t>
            </a:r>
          </a:p>
        </p:txBody>
      </p:sp>
      <p:pic>
        <p:nvPicPr>
          <p:cNvPr id="4" name="Рисунок 3" descr="DSC_02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6" y="142852"/>
            <a:ext cx="2214578" cy="2989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G00608_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500570"/>
            <a:ext cx="2722812" cy="2214554"/>
          </a:xfrm>
          <a:prstGeom prst="rect">
            <a:avLst/>
          </a:prstGeom>
        </p:spPr>
      </p:pic>
      <p:pic>
        <p:nvPicPr>
          <p:cNvPr id="7" name="Рисунок 6" descr="DSC_02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2000240"/>
            <a:ext cx="203215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_02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5037" y="4286256"/>
            <a:ext cx="2167774" cy="232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25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155263">
            <a:off x="5720607" y="3838060"/>
            <a:ext cx="3164557" cy="215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1330</TotalTime>
  <Words>615</Words>
  <Application>Microsoft Office PowerPoint</Application>
  <PresentationFormat>Экран (4:3)</PresentationFormat>
  <Paragraphs>165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«Пальчиковые игры как средство развития речи у детей раннего  дошкольного возраста»</vt:lpstr>
      <vt:lpstr>«Ум ребенка находится на кончиках его пальцев».  В.А. Сухомлинский  </vt:lpstr>
      <vt:lpstr>Значение пальчиковых игр: </vt:lpstr>
      <vt:lpstr>Цель: Развитие тонких движений пальцев рук, развитие речи детей раннего  дошкольного возраста. </vt:lpstr>
      <vt:lpstr>Виды пальчиковых игр:</vt:lpstr>
      <vt:lpstr>Использование пальчиковых игр в период адаптации детей раннего возраста к условиям дошкольного учреждения.</vt:lpstr>
      <vt:lpstr>Правила разучивания пальчиковых игр.</vt:lpstr>
      <vt:lpstr> "Лэпбук" (lapbook) значит "наколенная книга" (lap - колени, book - книга).  Лэпбук - тематическая или интерактивная папка, то есть самодельная бумажная книжка с кармашками, дверками, окошками, подвижными деталями, которая содержит весь накопленный материал по теме.</vt:lpstr>
      <vt:lpstr>Разделы:</vt:lpstr>
      <vt:lpstr>Презентация PowerPoint</vt:lpstr>
      <vt:lpstr>Приложения:</vt:lpstr>
      <vt:lpstr>«Улитка»</vt:lpstr>
      <vt:lpstr>«Олень»</vt:lpstr>
      <vt:lpstr>«Надувала кошка шар»</vt:lpstr>
      <vt:lpstr>«МЫ ВО ДВОР ПОШЛИ ГУЛЯТЬ»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«Пальчиковые игры как средство развития речи у детей раннего и младшего дошкольного возраста»</dc:title>
  <dc:creator>Volodya</dc:creator>
  <cp:lastModifiedBy>111</cp:lastModifiedBy>
  <cp:revision>139</cp:revision>
  <dcterms:created xsi:type="dcterms:W3CDTF">2018-04-04T15:51:09Z</dcterms:created>
  <dcterms:modified xsi:type="dcterms:W3CDTF">2021-03-11T03:03:26Z</dcterms:modified>
</cp:coreProperties>
</file>